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1"/>
  </p:notesMasterIdLst>
  <p:sldIdLst>
    <p:sldId id="257" r:id="rId2"/>
    <p:sldId id="261" r:id="rId3"/>
    <p:sldId id="262" r:id="rId4"/>
    <p:sldId id="263" r:id="rId5"/>
    <p:sldId id="264" r:id="rId6"/>
    <p:sldId id="266" r:id="rId7"/>
    <p:sldId id="268" r:id="rId8"/>
    <p:sldId id="270" r:id="rId9"/>
    <p:sldId id="271" r:id="rId10"/>
    <p:sldId id="280" r:id="rId11"/>
    <p:sldId id="279" r:id="rId12"/>
    <p:sldId id="278" r:id="rId13"/>
    <p:sldId id="269" r:id="rId14"/>
    <p:sldId id="281" r:id="rId15"/>
    <p:sldId id="273" r:id="rId16"/>
    <p:sldId id="272" r:id="rId17"/>
    <p:sldId id="274" r:id="rId18"/>
    <p:sldId id="275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7"/>
    <p:restoredTop sz="94666"/>
  </p:normalViewPr>
  <p:slideViewPr>
    <p:cSldViewPr snapToGrid="0" snapToObjects="1">
      <p:cViewPr>
        <p:scale>
          <a:sx n="100" d="100"/>
          <a:sy n="100" d="100"/>
        </p:scale>
        <p:origin x="35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255529-829E-7941-99D2-E298BD0FDD46}" type="datetimeFigureOut">
              <a:rPr lang="en-US" smtClean="0"/>
              <a:t>7/13/17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476549-E55C-0645-8C58-B2BE5C5F4A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12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76549-E55C-0645-8C58-B2BE5C5F4AE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9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76549-E55C-0645-8C58-B2BE5C5F4AE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0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76549-E55C-0645-8C58-B2BE5C5F4AE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83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476549-E55C-0645-8C58-B2BE5C5F4AE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06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7/14/17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CC 4.0 SA, NC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0B603-067B-3B40-80D8-7B128EA4F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54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7/14/17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CC 4.0 SA, NC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0B603-067B-3B40-80D8-7B128EA4F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074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7/14/17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CC 4.0 SA, NC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0B603-067B-3B40-80D8-7B128EA4F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89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7/14/17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CC 4.0 SA, NC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0B603-067B-3B40-80D8-7B128EA4F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9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7/14/17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CC 4.0 SA, NC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0B603-067B-3B40-80D8-7B128EA4F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226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36687"/>
            <a:ext cx="5181600" cy="47402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36687"/>
            <a:ext cx="5181600" cy="4740276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7/14/17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CC 4.0 SA, NC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0B603-067B-3B40-80D8-7B128EA4F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222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7/14/17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CC 4.0 SA, NC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0B603-067B-3B40-80D8-7B128EA4F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19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7/14/17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CC 4.0 SA, NC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0B603-067B-3B40-80D8-7B128EA4F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2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7/14/17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CC 4.0 SA, NC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0B603-067B-3B40-80D8-7B128EA4F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175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7/14/17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CC 4.0 SA, NC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0B603-067B-3B40-80D8-7B128EA4F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272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7/14/17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CC 4.0 SA, NC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0B603-067B-3B40-80D8-7B128EA4F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604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2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71600"/>
            <a:ext cx="10515600" cy="4805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7/14/17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b-NO" smtClean="0"/>
              <a:t>CC 4.0 SA, NC 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0B603-067B-3B40-80D8-7B128EA4F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77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file:///Users/rkuo/code/PythonEditor/editor.html" TargetMode="Externa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hyperlink" Target="https://en.wikipedia.org/wiki/Low-noise_amplifier" TargetMode="External"/><Relationship Id="rId20" Type="http://schemas.openxmlformats.org/officeDocument/2006/relationships/hyperlink" Target="https://en.wikipedia.org/wiki/Microcontroller" TargetMode="External"/><Relationship Id="rId21" Type="http://schemas.openxmlformats.org/officeDocument/2006/relationships/hyperlink" Target="https://en.wikipedia.org/wiki/ESP32" TargetMode="External"/><Relationship Id="rId22" Type="http://schemas.openxmlformats.org/officeDocument/2006/relationships/image" Target="../media/image15.tiff"/><Relationship Id="rId10" Type="http://schemas.openxmlformats.org/officeDocument/2006/relationships/hyperlink" Target="https://en.wikipedia.org/wiki/RF_power_amplifier" TargetMode="External"/><Relationship Id="rId11" Type="http://schemas.openxmlformats.org/officeDocument/2006/relationships/hyperlink" Target="https://en.wikipedia.org/wiki/Matching_network" TargetMode="External"/><Relationship Id="rId12" Type="http://schemas.openxmlformats.org/officeDocument/2006/relationships/hyperlink" Target="https://en.wikipedia.org/wiki/Wired_Equivalent_Privacy" TargetMode="External"/><Relationship Id="rId13" Type="http://schemas.openxmlformats.org/officeDocument/2006/relationships/hyperlink" Target="https://en.wikipedia.org/wiki/Wi-Fi_Protected_Access" TargetMode="External"/><Relationship Id="rId14" Type="http://schemas.openxmlformats.org/officeDocument/2006/relationships/hyperlink" Target="https://en.wikipedia.org/wiki/General-purpose_input/output" TargetMode="External"/><Relationship Id="rId15" Type="http://schemas.openxmlformats.org/officeDocument/2006/relationships/hyperlink" Target="https://en.wikipedia.org/wiki/Serial_Peripheral_Interface_Bus" TargetMode="External"/><Relationship Id="rId16" Type="http://schemas.openxmlformats.org/officeDocument/2006/relationships/hyperlink" Target="https://en.wikipedia.org/wiki/I%C2%B2C" TargetMode="External"/><Relationship Id="rId17" Type="http://schemas.openxmlformats.org/officeDocument/2006/relationships/hyperlink" Target="https://en.wikipedia.org/wiki/I%C2%B2S" TargetMode="External"/><Relationship Id="rId18" Type="http://schemas.openxmlformats.org/officeDocument/2006/relationships/hyperlink" Target="https://en.wikipedia.org/wiki/Universal_asynchronous_receiver/transmitter" TargetMode="External"/><Relationship Id="rId19" Type="http://schemas.openxmlformats.org/officeDocument/2006/relationships/hyperlink" Target="https://en.wikipedia.org/wiki/Analog-to-digital_converter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en.wikipedia.org/wiki/Reduced_instruction_set_computing" TargetMode="External"/><Relationship Id="rId4" Type="http://schemas.openxmlformats.org/officeDocument/2006/relationships/hyperlink" Target="https://en.wikipedia.org/wiki/Tensilica" TargetMode="External"/><Relationship Id="rId5" Type="http://schemas.openxmlformats.org/officeDocument/2006/relationships/hyperlink" Target="https://en.wikipedia.org/wiki/IEEE_802.11" TargetMode="External"/><Relationship Id="rId6" Type="http://schemas.openxmlformats.org/officeDocument/2006/relationships/hyperlink" Target="https://en.wikipedia.org/wiki/Wi-Fi" TargetMode="External"/><Relationship Id="rId7" Type="http://schemas.openxmlformats.org/officeDocument/2006/relationships/hyperlink" Target="https://en.wikipedia.org/wiki/Duplexer#Transmit-receive_switch" TargetMode="External"/><Relationship Id="rId8" Type="http://schemas.openxmlformats.org/officeDocument/2006/relationships/hyperlink" Target="https://en.wikipedia.org/wiki/Balun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gramming_language" TargetMode="External"/><Relationship Id="rId4" Type="http://schemas.openxmlformats.org/officeDocument/2006/relationships/hyperlink" Target="https://en.wikipedia.org/wiki/Computer_program" TargetMode="External"/><Relationship Id="rId5" Type="http://schemas.openxmlformats.org/officeDocument/2006/relationships/hyperlink" Target="https://en.wikipedia.org/wiki/Syntax" TargetMode="External"/><Relationship Id="rId6" Type="http://schemas.openxmlformats.org/officeDocument/2006/relationships/hyperlink" Target="https://en.wikipedia.org/wiki/Secondary_notation" TargetMode="External"/><Relationship Id="rId7" Type="http://schemas.openxmlformats.org/officeDocument/2006/relationships/hyperlink" Target="https://en.wikipedia.org/wiki/Visual_programming_languag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Computing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hyperlink" Target="https://en.wikipedia.org/wiki/GPIO" TargetMode="External"/><Relationship Id="rId12" Type="http://schemas.openxmlformats.org/officeDocument/2006/relationships/hyperlink" Target="https://en.wikipedia.org/wiki/Serial_Peripheral_Interface_Bus" TargetMode="External"/><Relationship Id="rId13" Type="http://schemas.openxmlformats.org/officeDocument/2006/relationships/hyperlink" Target="https://en.wikipedia.org/wiki/I%C2%B2C" TargetMode="External"/><Relationship Id="rId14" Type="http://schemas.openxmlformats.org/officeDocument/2006/relationships/hyperlink" Target="https://en.wikipedia.org/wiki/Light-emitting_diode" TargetMode="External"/><Relationship Id="rId15" Type="http://schemas.openxmlformats.org/officeDocument/2006/relationships/hyperlink" Target="https://makecode.microbit.org/)" TargetMode="External"/><Relationship Id="rId16" Type="http://schemas.openxmlformats.org/officeDocument/2006/relationships/hyperlink" Target="https://en.wikipedia.org/wiki/Blockly" TargetMode="External"/><Relationship Id="rId17" Type="http://schemas.openxmlformats.org/officeDocument/2006/relationships/hyperlink" Target="https://en.wikipedia.org/wiki/JavaScrip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en.wikipedia.org/wiki/ARM_architecture" TargetMode="External"/><Relationship Id="rId4" Type="http://schemas.openxmlformats.org/officeDocument/2006/relationships/hyperlink" Target="https://en.wikipedia.org/wiki/Embedded_system" TargetMode="External"/><Relationship Id="rId5" Type="http://schemas.openxmlformats.org/officeDocument/2006/relationships/hyperlink" Target="https://en.wikipedia.org/wiki/BBC" TargetMode="External"/><Relationship Id="rId6" Type="http://schemas.openxmlformats.org/officeDocument/2006/relationships/hyperlink" Target="https://en.wikipedia.org/wiki/United_Kingdom" TargetMode="External"/><Relationship Id="rId7" Type="http://schemas.openxmlformats.org/officeDocument/2006/relationships/hyperlink" Target="https://en.wikipedia.org/wiki/ARM_Cortex-M0" TargetMode="External"/><Relationship Id="rId8" Type="http://schemas.openxmlformats.org/officeDocument/2006/relationships/hyperlink" Target="https://en.wikipedia.org/wiki/Crocodile_clip" TargetMode="External"/><Relationship Id="rId9" Type="http://schemas.openxmlformats.org/officeDocument/2006/relationships/hyperlink" Target="https://en.wikipedia.org/wiki/Banana_plug" TargetMode="External"/><Relationship Id="rId10" Type="http://schemas.openxmlformats.org/officeDocument/2006/relationships/hyperlink" Target="https://en.wikipedia.org/wiki/Pulse-width_modulation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docs.micropython.org/en/latest/pyboard/genrst/index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449637"/>
          </a:xfrm>
        </p:spPr>
        <p:txBody>
          <a:bodyPr>
            <a:normAutofit/>
          </a:bodyPr>
          <a:lstStyle/>
          <a:p>
            <a:r>
              <a:rPr lang="en-US" b="1" dirty="0" smtClean="0"/>
              <a:t>Learn to Program </a:t>
            </a:r>
            <a:br>
              <a:rPr lang="en-US" b="1" dirty="0" smtClean="0"/>
            </a:br>
            <a:r>
              <a:rPr lang="en-US" b="1" dirty="0" smtClean="0"/>
              <a:t>via </a:t>
            </a:r>
            <a:br>
              <a:rPr lang="en-US" b="1" dirty="0" smtClean="0"/>
            </a:br>
            <a:r>
              <a:rPr lang="en-US" b="1" dirty="0" smtClean="0"/>
              <a:t>Visual Programming and micro:bit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892842"/>
            <a:ext cx="9144000" cy="685800"/>
          </a:xfrm>
        </p:spPr>
        <p:txBody>
          <a:bodyPr/>
          <a:lstStyle/>
          <a:p>
            <a:r>
              <a:rPr lang="en-US" dirty="0" smtClean="0"/>
              <a:t>A S</a:t>
            </a:r>
            <a:r>
              <a:rPr lang="en-US" dirty="0" smtClean="0"/>
              <a:t>tudy </a:t>
            </a:r>
            <a:r>
              <a:rPr lang="en-US" dirty="0"/>
              <a:t>N</a:t>
            </a:r>
            <a:r>
              <a:rPr lang="en-US" dirty="0" smtClean="0"/>
              <a:t>otes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324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Schematic, Breadboard, and Wiring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7/14/17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CC 4.0 SA, NC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0B603-067B-3B40-80D8-7B128EA4F12C}" type="slidenum">
              <a:rPr lang="en-US" smtClean="0"/>
              <a:t>10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836932" y="1436688"/>
            <a:ext cx="3516868" cy="4740275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905514" y="1436688"/>
            <a:ext cx="3931418" cy="47402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14" y="1588168"/>
            <a:ext cx="3136900" cy="458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826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and Script in PXT Editor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18885"/>
            <a:ext cx="5181600" cy="3975881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7/14/17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CC 4.0 SA, NC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0B603-067B-3B40-80D8-7B128EA4F12C}" type="slidenum">
              <a:rPr lang="en-US" smtClean="0"/>
              <a:t>11</a:t>
            </a:fld>
            <a:endParaRPr lang="en-US"/>
          </a:p>
        </p:txBody>
      </p:sp>
      <p:pic>
        <p:nvPicPr>
          <p:cNvPr id="8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1649362"/>
            <a:ext cx="5181600" cy="431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27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Microsoft </a:t>
            </a:r>
            <a:r>
              <a:rPr lang="en-US" b="1" dirty="0" smtClean="0"/>
              <a:t>Touch Develop Example</a:t>
            </a:r>
            <a:br>
              <a:rPr lang="en-US" b="1" dirty="0" smtClean="0"/>
            </a:br>
            <a:r>
              <a:rPr lang="en-US" b="1" dirty="0" smtClean="0"/>
              <a:t>Using </a:t>
            </a:r>
            <a:r>
              <a:rPr lang="en-US" b="1" dirty="0"/>
              <a:t>the Accelerometer to Control Motor Speed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436687"/>
            <a:ext cx="2497678" cy="474027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343034" y="1436686"/>
            <a:ext cx="9208818" cy="474027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7/14/17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CC 4.0 SA, NC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0B603-067B-3B40-80D8-7B128EA4F1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515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MicroPython</a:t>
            </a:r>
            <a:r>
              <a:rPr lang="en-US" dirty="0" smtClean="0"/>
              <a:t> Example in Mu </a:t>
            </a:r>
            <a:r>
              <a:rPr lang="en-US" dirty="0" smtClean="0"/>
              <a:t>Editor</a:t>
            </a:r>
            <a:br>
              <a:rPr lang="en-US" dirty="0" smtClean="0"/>
            </a:br>
            <a:r>
              <a:rPr lang="en-US" sz="1800" dirty="0"/>
              <a:t>open </a:t>
            </a:r>
            <a:r>
              <a:rPr lang="en-US" sz="1800" dirty="0">
                <a:hlinkClick r:id="rId2" action="ppaction://hlinkfile"/>
              </a:rPr>
              <a:t>file:///</a:t>
            </a:r>
            <a:r>
              <a:rPr lang="en-US" sz="1800" dirty="0" smtClean="0">
                <a:hlinkClick r:id="rId2" action="ppaction://hlinkfile"/>
              </a:rPr>
              <a:t>Users/rkuo/code/PythonEditor/editor.html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4153" y="1257300"/>
            <a:ext cx="8683694" cy="547220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7/14/17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0B603-067B-3B40-80D8-7B128EA4F12C}" type="slidenum">
              <a:rPr lang="en-US" smtClean="0"/>
              <a:t>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CC 4.0 SA, NC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73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Improve understanding of </a:t>
            </a:r>
          </a:p>
          <a:p>
            <a:pPr lvl="1"/>
            <a:r>
              <a:rPr lang="en-US" dirty="0" smtClean="0"/>
              <a:t>Visual Programming Language,</a:t>
            </a:r>
          </a:p>
          <a:p>
            <a:pPr lvl="1"/>
            <a:r>
              <a:rPr lang="en-US" dirty="0" smtClean="0"/>
              <a:t>JavaScript, Python.</a:t>
            </a:r>
          </a:p>
          <a:p>
            <a:r>
              <a:rPr lang="en-US" dirty="0" smtClean="0"/>
              <a:t>Gain some hands-on experience on</a:t>
            </a:r>
          </a:p>
          <a:p>
            <a:pPr lvl="1"/>
            <a:r>
              <a:rPr lang="en-US" dirty="0" smtClean="0"/>
              <a:t>Microcontroller, sensor, wiring.</a:t>
            </a:r>
          </a:p>
          <a:p>
            <a:r>
              <a:rPr lang="en-US" dirty="0" smtClean="0"/>
              <a:t>Improve knowledge</a:t>
            </a:r>
          </a:p>
          <a:p>
            <a:pPr lvl="1"/>
            <a:r>
              <a:rPr lang="en-US" dirty="0" smtClean="0"/>
              <a:t>Prototyping software.</a:t>
            </a:r>
          </a:p>
          <a:p>
            <a:r>
              <a:rPr lang="en-US" dirty="0" smtClean="0"/>
              <a:t>Discover ESP32 microcontroller</a:t>
            </a:r>
          </a:p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Plan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Component design in Node-Red, </a:t>
            </a:r>
            <a:r>
              <a:rPr lang="en-US" dirty="0" err="1" smtClean="0"/>
              <a:t>Blockly</a:t>
            </a:r>
            <a:r>
              <a:rPr lang="en-US" dirty="0" smtClean="0"/>
              <a:t>, App-Inventor.</a:t>
            </a:r>
          </a:p>
          <a:p>
            <a:r>
              <a:rPr lang="en-US" dirty="0" smtClean="0"/>
              <a:t>Domain specific visual programming: data analytics.</a:t>
            </a:r>
          </a:p>
          <a:p>
            <a:r>
              <a:rPr lang="en-US" dirty="0" smtClean="0"/>
              <a:t>Automation control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7/14/17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CC 4.0 SA, NC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0B603-067B-3B40-80D8-7B128EA4F1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325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smtClean="0"/>
              <a:t>Supplement </a:t>
            </a:r>
            <a:r>
              <a:rPr lang="en-US" sz="5400" b="1" dirty="0" smtClean="0"/>
              <a:t>Slides</a:t>
            </a:r>
            <a:endParaRPr lang="en-US" sz="54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7/14/17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CC 4.0 SA, NC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0B603-067B-3B40-80D8-7B128EA4F1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084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Node-Red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143015" y="1257300"/>
            <a:ext cx="6239015" cy="4453097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1237612"/>
            <a:ext cx="5763126" cy="4418397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7/14/17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CC 4.0 SA, NC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0B603-067B-3B40-80D8-7B128EA4F12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009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AppInventor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7/14/17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CC 4.0 SA, NC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0B603-067B-3B40-80D8-7B128EA4F12C}" type="slidenum">
              <a:rPr lang="en-US" smtClean="0"/>
              <a:t>17</a:t>
            </a:fld>
            <a:endParaRPr lang="en-US"/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905" y="1257300"/>
            <a:ext cx="10882191" cy="525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92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ESP8266 </a:t>
            </a:r>
            <a:r>
              <a:rPr lang="en-US" sz="1800" dirty="0" smtClean="0"/>
              <a:t>(https</a:t>
            </a:r>
            <a:r>
              <a:rPr lang="en-US" sz="1800" dirty="0"/>
              <a:t>://</a:t>
            </a:r>
            <a:r>
              <a:rPr lang="en-US" sz="1800" dirty="0" err="1"/>
              <a:t>en.wikipedia.org</a:t>
            </a:r>
            <a:r>
              <a:rPr lang="en-US" sz="1800" dirty="0"/>
              <a:t>/wiki/ESP8266)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352926" y="1257300"/>
            <a:ext cx="8143374" cy="509905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32-bit </a:t>
            </a:r>
            <a:r>
              <a:rPr lang="en-US" dirty="0">
                <a:hlinkClick r:id="rId3" tooltip="Reduced instruction set computing"/>
              </a:rPr>
              <a:t>RISC</a:t>
            </a:r>
            <a:r>
              <a:rPr lang="en-US" dirty="0"/>
              <a:t> CPU: </a:t>
            </a:r>
            <a:r>
              <a:rPr lang="en-US" dirty="0">
                <a:hlinkClick r:id="rId4" tooltip="Tensilica"/>
              </a:rPr>
              <a:t>Tensilica</a:t>
            </a:r>
            <a:r>
              <a:rPr lang="en-US" dirty="0"/>
              <a:t> </a:t>
            </a:r>
            <a:r>
              <a:rPr lang="en-US" dirty="0" err="1"/>
              <a:t>Xtensa</a:t>
            </a:r>
            <a:r>
              <a:rPr lang="en-US" dirty="0"/>
              <a:t> L106 running at 80 MHz*</a:t>
            </a:r>
          </a:p>
          <a:p>
            <a:r>
              <a:rPr lang="en-US" dirty="0"/>
              <a:t>64 KiB of instruction RAM, 96 KiB of data RAM</a:t>
            </a:r>
          </a:p>
          <a:p>
            <a:r>
              <a:rPr lang="en-US" dirty="0"/>
              <a:t>External QSPI flash: 512 KiB to 4 </a:t>
            </a:r>
            <a:r>
              <a:rPr lang="en-US" dirty="0" err="1"/>
              <a:t>MiB</a:t>
            </a:r>
            <a:r>
              <a:rPr lang="en-US" dirty="0"/>
              <a:t>* (up to 16 </a:t>
            </a:r>
            <a:r>
              <a:rPr lang="en-US" dirty="0" err="1"/>
              <a:t>MiB</a:t>
            </a:r>
            <a:r>
              <a:rPr lang="en-US" dirty="0"/>
              <a:t> is supported)</a:t>
            </a:r>
          </a:p>
          <a:p>
            <a:r>
              <a:rPr lang="en-US" dirty="0">
                <a:hlinkClick r:id="rId5" tooltip="IEEE 802.11"/>
              </a:rPr>
              <a:t>IEEE 802.11</a:t>
            </a:r>
            <a:r>
              <a:rPr lang="en-US" dirty="0"/>
              <a:t> b/g/n </a:t>
            </a:r>
            <a:r>
              <a:rPr lang="en-US" dirty="0">
                <a:hlinkClick r:id="rId6" tooltip="Wi-Fi"/>
              </a:rPr>
              <a:t>Wi-Fi</a:t>
            </a:r>
            <a:endParaRPr lang="en-US" dirty="0"/>
          </a:p>
          <a:p>
            <a:pPr lvl="1"/>
            <a:r>
              <a:rPr lang="en-US" dirty="0"/>
              <a:t>Integrated </a:t>
            </a:r>
            <a:r>
              <a:rPr lang="en-US" dirty="0">
                <a:hlinkClick r:id="rId7" tooltip="Duplexer"/>
              </a:rPr>
              <a:t>TR switch</a:t>
            </a:r>
            <a:r>
              <a:rPr lang="en-US" dirty="0"/>
              <a:t>, </a:t>
            </a:r>
            <a:r>
              <a:rPr lang="en-US" dirty="0">
                <a:hlinkClick r:id="rId8" tooltip="Balun"/>
              </a:rPr>
              <a:t>balun</a:t>
            </a:r>
            <a:r>
              <a:rPr lang="en-US" dirty="0"/>
              <a:t>, </a:t>
            </a:r>
            <a:r>
              <a:rPr lang="en-US" dirty="0">
                <a:hlinkClick r:id="rId9" tooltip="Low-noise amplifier"/>
              </a:rPr>
              <a:t>LNA</a:t>
            </a:r>
            <a:r>
              <a:rPr lang="en-US" dirty="0"/>
              <a:t>, </a:t>
            </a:r>
            <a:r>
              <a:rPr lang="en-US" dirty="0">
                <a:hlinkClick r:id="rId10" tooltip="RF power amplifier"/>
              </a:rPr>
              <a:t>power amplifier</a:t>
            </a:r>
            <a:r>
              <a:rPr lang="en-US" dirty="0"/>
              <a:t> and </a:t>
            </a:r>
            <a:r>
              <a:rPr lang="en-US" dirty="0">
                <a:hlinkClick r:id="rId11" tooltip="Matching network"/>
              </a:rPr>
              <a:t>matching network</a:t>
            </a:r>
            <a:endParaRPr lang="en-US" dirty="0"/>
          </a:p>
          <a:p>
            <a:pPr lvl="1"/>
            <a:r>
              <a:rPr lang="en-US" dirty="0">
                <a:hlinkClick r:id="rId12" tooltip="Wired Equivalent Privacy"/>
              </a:rPr>
              <a:t>WEP</a:t>
            </a:r>
            <a:r>
              <a:rPr lang="en-US" dirty="0"/>
              <a:t> or </a:t>
            </a:r>
            <a:r>
              <a:rPr lang="en-US" dirty="0">
                <a:hlinkClick r:id="rId13" tooltip="Wi-Fi Protected Access"/>
              </a:rPr>
              <a:t>WPA/WPA2</a:t>
            </a:r>
            <a:r>
              <a:rPr lang="en-US" dirty="0"/>
              <a:t> authentication, or open networks</a:t>
            </a:r>
          </a:p>
          <a:p>
            <a:r>
              <a:rPr lang="en-US" dirty="0"/>
              <a:t>16 </a:t>
            </a:r>
            <a:r>
              <a:rPr lang="en-US" dirty="0">
                <a:hlinkClick r:id="rId14" tooltip="General-purpose input/output"/>
              </a:rPr>
              <a:t>GPIO</a:t>
            </a:r>
            <a:r>
              <a:rPr lang="en-US" dirty="0"/>
              <a:t> pins</a:t>
            </a:r>
          </a:p>
          <a:p>
            <a:r>
              <a:rPr lang="en-US" dirty="0">
                <a:hlinkClick r:id="rId15" tooltip="Serial Peripheral Interface Bus"/>
              </a:rPr>
              <a:t>SPI</a:t>
            </a:r>
            <a:endParaRPr lang="en-US" dirty="0"/>
          </a:p>
          <a:p>
            <a:r>
              <a:rPr lang="en-US" dirty="0">
                <a:hlinkClick r:id="rId16" tooltip="I²C"/>
              </a:rPr>
              <a:t>I²C</a:t>
            </a:r>
            <a:endParaRPr lang="en-US" dirty="0"/>
          </a:p>
          <a:p>
            <a:r>
              <a:rPr lang="en-US" dirty="0">
                <a:hlinkClick r:id="rId17" tooltip="I²S"/>
              </a:rPr>
              <a:t>I²S</a:t>
            </a:r>
            <a:r>
              <a:rPr lang="en-US" dirty="0"/>
              <a:t> interfaces with DMA (sharing pins with GPIO)</a:t>
            </a:r>
          </a:p>
          <a:p>
            <a:r>
              <a:rPr lang="en-US" dirty="0">
                <a:hlinkClick r:id="rId18" tooltip="Universal asynchronous receiver/transmitter"/>
              </a:rPr>
              <a:t>UART</a:t>
            </a:r>
            <a:r>
              <a:rPr lang="en-US" dirty="0"/>
              <a:t> on dedicated pins, plus a transmit-only UART can be enabled on GPIO2</a:t>
            </a:r>
          </a:p>
          <a:p>
            <a:r>
              <a:rPr lang="en-US" dirty="0"/>
              <a:t>10-bit </a:t>
            </a:r>
            <a:r>
              <a:rPr lang="en-US" dirty="0">
                <a:hlinkClick r:id="rId19" tooltip="Analog-to-digital converter"/>
              </a:rPr>
              <a:t>ADC</a:t>
            </a:r>
            <a:r>
              <a:rPr lang="en-US" dirty="0"/>
              <a:t> (this is a Successive Approximation ADC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/>
              <a:t>The successor to these </a:t>
            </a:r>
            <a:r>
              <a:rPr lang="en-US" dirty="0">
                <a:hlinkClick r:id="rId20" tooltip="Microcontroller"/>
              </a:rPr>
              <a:t>microcontroller</a:t>
            </a:r>
            <a:r>
              <a:rPr lang="en-US" dirty="0"/>
              <a:t> chips is the </a:t>
            </a:r>
            <a:r>
              <a:rPr lang="en-US" dirty="0">
                <a:hlinkClick r:id="rId21" tooltip="ESP32"/>
              </a:rPr>
              <a:t>ESP32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2"/>
          <a:stretch>
            <a:fillRect/>
          </a:stretch>
        </p:blipFill>
        <p:spPr>
          <a:xfrm>
            <a:off x="8496300" y="2378075"/>
            <a:ext cx="2857500" cy="28575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7/14/17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CC 4.0 SA, NC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0B603-067B-3B40-80D8-7B128EA4F1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6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7/14/17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CC 4.0 SA, NC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0B603-067B-3B40-80D8-7B128EA4F12C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211" y="0"/>
            <a:ext cx="91595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498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Intent</a:t>
            </a:r>
          </a:p>
          <a:p>
            <a:r>
              <a:rPr lang="en-US" dirty="0" smtClean="0"/>
              <a:t>What is </a:t>
            </a:r>
            <a:r>
              <a:rPr lang="en-US" dirty="0"/>
              <a:t>V</a:t>
            </a:r>
            <a:r>
              <a:rPr lang="en-US" dirty="0" smtClean="0"/>
              <a:t>isual Programming?</a:t>
            </a:r>
          </a:p>
          <a:p>
            <a:r>
              <a:rPr lang="en-US" dirty="0" smtClean="0"/>
              <a:t>Visual Programming for Learning</a:t>
            </a:r>
          </a:p>
          <a:p>
            <a:r>
              <a:rPr lang="en-US" dirty="0" err="1" smtClean="0"/>
              <a:t>IoT</a:t>
            </a:r>
            <a:r>
              <a:rPr lang="en-US" dirty="0" smtClean="0"/>
              <a:t> Devices and micro:bit</a:t>
            </a:r>
          </a:p>
          <a:p>
            <a:r>
              <a:rPr lang="en-US" dirty="0" smtClean="0"/>
              <a:t>Visual Programming for micro:bit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7/14/17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0B603-067B-3B40-80D8-7B128EA4F12C}" type="slidenum">
              <a:rPr lang="en-US" smtClean="0"/>
              <a:t>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CC 4.0 SA, NC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91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walk-thru a visual programming environment for learning multiple programming languages  </a:t>
            </a:r>
          </a:p>
          <a:p>
            <a:pPr lvl="1"/>
            <a:r>
              <a:rPr lang="en-US" dirty="0" smtClean="0"/>
              <a:t>JavaScript</a:t>
            </a:r>
          </a:p>
          <a:p>
            <a:pPr lvl="1"/>
            <a:r>
              <a:rPr lang="en-US" dirty="0" smtClean="0"/>
              <a:t>Python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Not cover here</a:t>
            </a:r>
            <a:endParaRPr lang="en-US" dirty="0"/>
          </a:p>
          <a:p>
            <a:pPr lvl="1"/>
            <a:r>
              <a:rPr lang="en-US" dirty="0" smtClean="0"/>
              <a:t>C/C++</a:t>
            </a:r>
          </a:p>
          <a:p>
            <a:pPr lvl="1"/>
            <a:r>
              <a:rPr lang="en-US" dirty="0" err="1" smtClean="0"/>
              <a:t>Lua</a:t>
            </a:r>
            <a:r>
              <a:rPr lang="en-US" dirty="0" smtClean="0"/>
              <a:t>,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7/14/17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0B603-067B-3B40-80D8-7B128EA4F12C}" type="slidenum">
              <a:rPr lang="en-US" smtClean="0"/>
              <a:t>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CC 4.0 SA, NC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577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dirty="0"/>
              <a:t> </a:t>
            </a:r>
            <a:r>
              <a:rPr lang="en-US" dirty="0">
                <a:hlinkClick r:id="rId2" tooltip="Computing"/>
              </a:rPr>
              <a:t>computing</a:t>
            </a:r>
            <a:r>
              <a:rPr lang="en-US" dirty="0"/>
              <a:t>, a </a:t>
            </a:r>
            <a:r>
              <a:rPr lang="en-US" b="1" dirty="0"/>
              <a:t>visual programming language</a:t>
            </a:r>
            <a:r>
              <a:rPr lang="en-US" dirty="0"/>
              <a:t> (</a:t>
            </a:r>
            <a:r>
              <a:rPr lang="en-US" b="1" dirty="0"/>
              <a:t>VPL</a:t>
            </a:r>
            <a:r>
              <a:rPr lang="en-US" dirty="0"/>
              <a:t>) is any </a:t>
            </a:r>
            <a:r>
              <a:rPr lang="en-US" dirty="0">
                <a:hlinkClick r:id="rId3" tooltip="Programming language"/>
              </a:rPr>
              <a:t>programming </a:t>
            </a:r>
            <a:r>
              <a:rPr lang="en-US" dirty="0" smtClean="0">
                <a:hlinkClick r:id="rId3" tooltip="Programming language"/>
              </a:rPr>
              <a:t>language</a:t>
            </a:r>
            <a:r>
              <a:rPr lang="en-US" dirty="0" smtClean="0"/>
              <a:t> that </a:t>
            </a:r>
            <a:r>
              <a:rPr lang="en-US" dirty="0"/>
              <a:t>lets users create </a:t>
            </a:r>
            <a:r>
              <a:rPr lang="en-US" dirty="0">
                <a:hlinkClick r:id="rId4" tooltip="Computer program"/>
              </a:rPr>
              <a:t>programs</a:t>
            </a:r>
            <a:r>
              <a:rPr lang="en-US" dirty="0"/>
              <a:t> by manipulating program elements graphically rather than by specifying them </a:t>
            </a:r>
            <a:r>
              <a:rPr lang="en-US" dirty="0" smtClean="0"/>
              <a:t>textually.</a:t>
            </a:r>
            <a:r>
              <a:rPr lang="en-US" baseline="30000" dirty="0"/>
              <a:t> </a:t>
            </a:r>
            <a:r>
              <a:rPr lang="en-US" dirty="0" smtClean="0"/>
              <a:t>A </a:t>
            </a:r>
            <a:r>
              <a:rPr lang="en-US" dirty="0"/>
              <a:t>VPL allows programming with visual expressions, spatial arrangements of text and graphic symbols, used either as </a:t>
            </a:r>
            <a:r>
              <a:rPr lang="en-US" dirty="0" smtClean="0"/>
              <a:t>elements </a:t>
            </a:r>
            <a:r>
              <a:rPr lang="en-US" dirty="0"/>
              <a:t>of </a:t>
            </a:r>
            <a:r>
              <a:rPr lang="en-US" dirty="0" smtClean="0">
                <a:hlinkClick r:id="rId5" tooltip="Syntax"/>
              </a:rPr>
              <a:t>syntax</a:t>
            </a:r>
            <a:r>
              <a:rPr lang="en-US" dirty="0"/>
              <a:t> or </a:t>
            </a:r>
            <a:r>
              <a:rPr lang="en-US" dirty="0">
                <a:hlinkClick r:id="rId6" tooltip="Secondary notation"/>
              </a:rPr>
              <a:t>secondary notation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sz="1600" dirty="0" smtClean="0"/>
              <a:t>From [</a:t>
            </a:r>
            <a:r>
              <a:rPr lang="en-US" sz="1600" dirty="0" err="1" smtClean="0"/>
              <a:t>wikipedia</a:t>
            </a:r>
            <a:r>
              <a:rPr lang="en-US" sz="1600" dirty="0"/>
              <a:t>](</a:t>
            </a:r>
            <a:r>
              <a:rPr lang="en-US" sz="1600" dirty="0">
                <a:hlinkClick r:id="rId7"/>
              </a:rPr>
              <a:t>https://</a:t>
            </a:r>
            <a:r>
              <a:rPr lang="en-US" sz="1600" dirty="0" smtClean="0">
                <a:hlinkClick r:id="rId7"/>
              </a:rPr>
              <a:t>en.wikipedia.org/wiki/Visual_programming_language</a:t>
            </a:r>
            <a:r>
              <a:rPr lang="en-US" sz="1600" dirty="0" smtClean="0"/>
              <a:t> )</a:t>
            </a: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7/14/17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0B603-067B-3B40-80D8-7B128EA4F12C}" type="slidenum">
              <a:rPr lang="en-US" smtClean="0"/>
              <a:t>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CC 4.0 SA, NC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829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 Programming paradigms</a:t>
            </a:r>
          </a:p>
          <a:p>
            <a:pPr lvl="1"/>
            <a:r>
              <a:rPr lang="en-US" dirty="0" smtClean="0"/>
              <a:t>OO, flow-based,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Programming stage</a:t>
            </a:r>
          </a:p>
          <a:p>
            <a:pPr lvl="1"/>
            <a:r>
              <a:rPr lang="en-US" dirty="0" smtClean="0"/>
              <a:t>conceptual, modeling, algorithm, ...</a:t>
            </a:r>
          </a:p>
          <a:p>
            <a:r>
              <a:rPr lang="en-US" dirty="0" smtClean="0"/>
              <a:t>Application Domains</a:t>
            </a:r>
          </a:p>
          <a:p>
            <a:pPr lvl="1"/>
            <a:r>
              <a:rPr lang="en-US" dirty="0" smtClean="0"/>
              <a:t>finance, embedded system, education,  multimedia,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System Automation</a:t>
            </a:r>
          </a:p>
          <a:p>
            <a:pPr lvl="1"/>
            <a:r>
              <a:rPr lang="en-US" dirty="0" smtClean="0"/>
              <a:t>process, UI, logic validation, 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7/14/17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0B603-067B-3B40-80D8-7B128EA4F12C}" type="slidenum">
              <a:rPr lang="en-US" smtClean="0"/>
              <a:t>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CC 4.0 SA, NC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17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</a:t>
            </a:r>
            <a:r>
              <a:rPr lang="en-US" dirty="0" err="1" smtClean="0"/>
              <a:t>icro:bit</a:t>
            </a:r>
            <a:r>
              <a:rPr lang="en-US" dirty="0" smtClean="0"/>
              <a:t> </a:t>
            </a:r>
            <a:r>
              <a:rPr lang="en-US" sz="2400" dirty="0" smtClean="0"/>
              <a:t>(1/2)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56590" y="1219200"/>
            <a:ext cx="8478820" cy="5634883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7/14/17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0B603-067B-3B40-80D8-7B128EA4F12C}" type="slidenum">
              <a:rPr lang="en-US" smtClean="0"/>
              <a:t>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CC 4.0 SA, NC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05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micro:bit </a:t>
            </a:r>
            <a:r>
              <a:rPr lang="en-US" sz="2400" dirty="0" smtClean="0"/>
              <a:t>(2/2)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7/14/17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0B603-067B-3B40-80D8-7B128EA4F12C}" type="slidenum">
              <a:rPr lang="en-US" smtClean="0"/>
              <a:t>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micro:bit </a:t>
            </a:r>
            <a:r>
              <a:rPr lang="en-US" dirty="0"/>
              <a:t>is an </a:t>
            </a:r>
            <a:r>
              <a:rPr lang="en-US" dirty="0">
                <a:hlinkClick r:id="rId3" tooltip="ARM architecture"/>
              </a:rPr>
              <a:t>ARM</a:t>
            </a:r>
            <a:r>
              <a:rPr lang="en-US" dirty="0"/>
              <a:t>-based </a:t>
            </a:r>
            <a:r>
              <a:rPr lang="en-US" dirty="0">
                <a:hlinkClick r:id="rId4" tooltip="Embedded system"/>
              </a:rPr>
              <a:t>embedded system</a:t>
            </a:r>
            <a:r>
              <a:rPr lang="en-US" dirty="0"/>
              <a:t> designed by the </a:t>
            </a:r>
            <a:r>
              <a:rPr lang="en-US" dirty="0">
                <a:hlinkClick r:id="rId5" tooltip="BBC"/>
              </a:rPr>
              <a:t>BBC</a:t>
            </a:r>
            <a:r>
              <a:rPr lang="en-US" dirty="0"/>
              <a:t> for use in computer education in the </a:t>
            </a:r>
            <a:r>
              <a:rPr lang="en-US" dirty="0" smtClean="0">
                <a:hlinkClick r:id="rId6" tooltip="United Kingdom"/>
              </a:rPr>
              <a:t>UK</a:t>
            </a:r>
            <a:r>
              <a:rPr lang="en-US" dirty="0" smtClean="0"/>
              <a:t>, released in </a:t>
            </a:r>
            <a:r>
              <a:rPr lang="en-US" dirty="0"/>
              <a:t>February 10th </a:t>
            </a:r>
            <a:r>
              <a:rPr lang="en-US" dirty="0" smtClean="0"/>
              <a:t>2016.</a:t>
            </a:r>
            <a:endParaRPr lang="en-US" dirty="0"/>
          </a:p>
          <a:p>
            <a:r>
              <a:rPr lang="en-US" dirty="0"/>
              <a:t>The board is 4 cm × 5 cm and has </a:t>
            </a:r>
            <a:endParaRPr lang="en-US" dirty="0" smtClean="0"/>
          </a:p>
          <a:p>
            <a:pPr lvl="1"/>
            <a:r>
              <a:rPr lang="en-US" dirty="0"/>
              <a:t>an </a:t>
            </a:r>
            <a:r>
              <a:rPr lang="en-US" dirty="0">
                <a:hlinkClick r:id="rId7" tooltip="ARM Cortex-M0"/>
              </a:rPr>
              <a:t>ARM Cortex-M0</a:t>
            </a:r>
            <a:r>
              <a:rPr lang="en-US" dirty="0"/>
              <a:t> processor, </a:t>
            </a:r>
          </a:p>
          <a:p>
            <a:pPr lvl="1"/>
            <a:r>
              <a:rPr lang="en-US" dirty="0" smtClean="0"/>
              <a:t>powered </a:t>
            </a:r>
            <a:r>
              <a:rPr lang="en-US" dirty="0"/>
              <a:t>by either USB or an external battery </a:t>
            </a:r>
            <a:r>
              <a:rPr lang="en-US" dirty="0" smtClean="0"/>
              <a:t>pack.</a:t>
            </a:r>
            <a:endParaRPr lang="en-US" baseline="30000" dirty="0" smtClean="0"/>
          </a:p>
          <a:p>
            <a:r>
              <a:rPr lang="en-US" dirty="0" smtClean="0"/>
              <a:t>Input/Output, Interface</a:t>
            </a:r>
          </a:p>
          <a:p>
            <a:pPr lvl="1"/>
            <a:r>
              <a:rPr lang="en-US" dirty="0" smtClean="0"/>
              <a:t>three </a:t>
            </a:r>
            <a:r>
              <a:rPr lang="en-US" dirty="0"/>
              <a:t>ring connectors (plus one power one ground) which accept </a:t>
            </a:r>
            <a:r>
              <a:rPr lang="en-US" dirty="0">
                <a:hlinkClick r:id="rId8" tooltip="Crocodile clip"/>
              </a:rPr>
              <a:t>crocodile clips</a:t>
            </a:r>
            <a:r>
              <a:rPr lang="en-US" dirty="0"/>
              <a:t> or 4 mm </a:t>
            </a:r>
            <a:r>
              <a:rPr lang="en-US" dirty="0">
                <a:hlinkClick r:id="rId9" tooltip="Banana plug"/>
              </a:rPr>
              <a:t>banana </a:t>
            </a:r>
            <a:r>
              <a:rPr lang="en-US" dirty="0" smtClean="0">
                <a:hlinkClick r:id="rId9" tooltip="Banana plug"/>
              </a:rPr>
              <a:t>plugs</a:t>
            </a:r>
            <a:r>
              <a:rPr lang="en-US" baseline="30000" dirty="0"/>
              <a:t> </a:t>
            </a:r>
            <a:endParaRPr lang="en-US" baseline="30000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23-pin edge connector with two or three </a:t>
            </a:r>
            <a:r>
              <a:rPr lang="en-US" dirty="0">
                <a:hlinkClick r:id="rId10" tooltip="Pulse-width modulation"/>
              </a:rPr>
              <a:t>PWM</a:t>
            </a:r>
            <a:r>
              <a:rPr lang="en-US" dirty="0"/>
              <a:t> outputs, six to 17 </a:t>
            </a:r>
            <a:r>
              <a:rPr lang="en-US" dirty="0">
                <a:hlinkClick r:id="rId11" tooltip="GPIO"/>
              </a:rPr>
              <a:t>GPIO</a:t>
            </a:r>
            <a:r>
              <a:rPr lang="en-US" dirty="0"/>
              <a:t> pins (depending on configuration), six analog inputs, serial I/O, </a:t>
            </a:r>
            <a:r>
              <a:rPr lang="en-US" dirty="0">
                <a:hlinkClick r:id="rId12" tooltip="Serial Peripheral Interface Bus"/>
              </a:rPr>
              <a:t>SPI</a:t>
            </a:r>
            <a:r>
              <a:rPr lang="en-US" dirty="0"/>
              <a:t>, and </a:t>
            </a:r>
            <a:r>
              <a:rPr lang="en-US" dirty="0" smtClean="0">
                <a:hlinkClick r:id="rId13" tooltip="I²C"/>
              </a:rPr>
              <a:t>I²C</a:t>
            </a:r>
            <a:r>
              <a:rPr lang="en-US" dirty="0" smtClean="0"/>
              <a:t>.</a:t>
            </a:r>
            <a:endParaRPr lang="en-US" baseline="30000" dirty="0"/>
          </a:p>
          <a:p>
            <a:pPr lvl="1"/>
            <a:r>
              <a:rPr lang="en-US" dirty="0" smtClean="0"/>
              <a:t>accelerometer </a:t>
            </a:r>
            <a:r>
              <a:rPr lang="en-US" dirty="0"/>
              <a:t>and magnetometer sensors, </a:t>
            </a:r>
          </a:p>
          <a:p>
            <a:pPr lvl="1"/>
            <a:r>
              <a:rPr lang="en-US" dirty="0"/>
              <a:t>Bluetooth and USB connectivity, </a:t>
            </a:r>
          </a:p>
          <a:p>
            <a:pPr lvl="1"/>
            <a:r>
              <a:rPr lang="en-US" dirty="0"/>
              <a:t>a display consisting of 25 </a:t>
            </a:r>
            <a:r>
              <a:rPr lang="en-US" dirty="0">
                <a:hlinkClick r:id="rId14" tooltip="Light-emitting diode"/>
              </a:rPr>
              <a:t>LEDs</a:t>
            </a:r>
            <a:r>
              <a:rPr lang="en-US" dirty="0"/>
              <a:t>, two programmable </a:t>
            </a:r>
            <a:r>
              <a:rPr lang="en-US" dirty="0" smtClean="0"/>
              <a:t>buttons one reset button.</a:t>
            </a:r>
          </a:p>
          <a:p>
            <a:r>
              <a:rPr lang="en-US" dirty="0" smtClean="0"/>
              <a:t>Software</a:t>
            </a:r>
          </a:p>
          <a:p>
            <a:pPr lvl="1"/>
            <a:r>
              <a:rPr lang="en-US" dirty="0"/>
              <a:t>Programming </a:t>
            </a:r>
            <a:r>
              <a:rPr lang="en-US" dirty="0" smtClean="0"/>
              <a:t>Language: Javascript, micropython, C/C++, </a:t>
            </a:r>
            <a:r>
              <a:rPr lang="en-US" dirty="0" err="1" smtClean="0"/>
              <a:t>TouchDevelop</a:t>
            </a:r>
            <a:r>
              <a:rPr lang="en-US" dirty="0" smtClean="0"/>
              <a:t>, Free Pascal</a:t>
            </a:r>
          </a:p>
          <a:p>
            <a:pPr lvl="1"/>
            <a:r>
              <a:rPr lang="en-US" dirty="0" smtClean="0"/>
              <a:t>Editor</a:t>
            </a:r>
            <a:r>
              <a:rPr lang="en-US" dirty="0"/>
              <a:t>: </a:t>
            </a:r>
            <a:r>
              <a:rPr lang="en-US" dirty="0" smtClean="0"/>
              <a:t>[</a:t>
            </a:r>
            <a:r>
              <a:rPr lang="en-US" dirty="0" err="1" smtClean="0"/>
              <a:t>pxt</a:t>
            </a:r>
            <a:r>
              <a:rPr lang="en-US" dirty="0" smtClean="0"/>
              <a:t>](</a:t>
            </a:r>
            <a:r>
              <a:rPr lang="en-US" dirty="0">
                <a:hlinkClick r:id="rId15"/>
              </a:rPr>
              <a:t>https://makecode.microbit.org</a:t>
            </a:r>
            <a:r>
              <a:rPr lang="en-US" dirty="0" smtClean="0">
                <a:hlinkClick r:id="rId15"/>
              </a:rPr>
              <a:t>/)</a:t>
            </a:r>
            <a:r>
              <a:rPr lang="en-US" dirty="0" smtClean="0"/>
              <a:t> </a:t>
            </a:r>
            <a:r>
              <a:rPr lang="en-US" dirty="0"/>
              <a:t>based on </a:t>
            </a:r>
            <a:r>
              <a:rPr lang="en-US" dirty="0" smtClean="0">
                <a:hlinkClick r:id="rId16" tooltip="Blockly"/>
              </a:rPr>
              <a:t>Blockly</a:t>
            </a:r>
            <a:r>
              <a:rPr lang="en-US" dirty="0" smtClean="0"/>
              <a:t> for </a:t>
            </a:r>
            <a:r>
              <a:rPr lang="en-US" dirty="0" smtClean="0">
                <a:hlinkClick r:id="rId17" tooltip="JavaScript"/>
              </a:rPr>
              <a:t>JavaScript</a:t>
            </a:r>
            <a:r>
              <a:rPr lang="en-US" dirty="0" smtClean="0"/>
              <a:t>, [</a:t>
            </a:r>
            <a:r>
              <a:rPr lang="en-US" dirty="0"/>
              <a:t>mu](https://</a:t>
            </a:r>
            <a:r>
              <a:rPr lang="en-US" dirty="0" err="1"/>
              <a:t>www.microbit.co.uk</a:t>
            </a:r>
            <a:r>
              <a:rPr lang="en-US" dirty="0"/>
              <a:t>)</a:t>
            </a:r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CC 4.0 SA, NC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87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</a:t>
            </a:r>
            <a:r>
              <a:rPr lang="en-US" dirty="0" smtClean="0"/>
              <a:t>Cheat Sheet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-66502" y="1257300"/>
            <a:ext cx="6086302" cy="5154817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401178" y="1255578"/>
            <a:ext cx="5133096" cy="515117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7/14/17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CC 4.0 SA, NC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0B603-067B-3B40-80D8-7B128EA4F1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837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MicroPython</a:t>
            </a:r>
            <a:r>
              <a:rPr lang="en-US" dirty="0" smtClean="0"/>
              <a:t> Summary (supporting library)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array: numeric data arrays </a:t>
            </a:r>
            <a:endParaRPr lang="en-US" dirty="0" smtClean="0"/>
          </a:p>
          <a:p>
            <a:r>
              <a:rPr lang="en-US" dirty="0" err="1" smtClean="0"/>
              <a:t>builtins</a:t>
            </a:r>
            <a:r>
              <a:rPr lang="en-US" dirty="0"/>
              <a:t>: basic functions </a:t>
            </a:r>
          </a:p>
          <a:p>
            <a:r>
              <a:rPr lang="en-US" dirty="0" err="1" smtClean="0"/>
              <a:t>cmath</a:t>
            </a:r>
            <a:r>
              <a:rPr lang="en-US" dirty="0"/>
              <a:t>: mathematical functions for complex numbers </a:t>
            </a:r>
          </a:p>
          <a:p>
            <a:r>
              <a:rPr lang="en-US" dirty="0" err="1" smtClean="0"/>
              <a:t>gc</a:t>
            </a:r>
            <a:r>
              <a:rPr lang="en-US" dirty="0"/>
              <a:t>: garbage collector </a:t>
            </a:r>
          </a:p>
          <a:p>
            <a:r>
              <a:rPr lang="en-US" dirty="0" smtClean="0"/>
              <a:t>math</a:t>
            </a:r>
            <a:r>
              <a:rPr lang="en-US" dirty="0"/>
              <a:t>: mathematical functions </a:t>
            </a:r>
            <a:endParaRPr lang="en-US" dirty="0" smtClean="0"/>
          </a:p>
          <a:p>
            <a:r>
              <a:rPr lang="en-US" dirty="0" smtClean="0"/>
              <a:t>select</a:t>
            </a:r>
            <a:r>
              <a:rPr lang="en-US" dirty="0"/>
              <a:t>: wait for events on a set of streams </a:t>
            </a:r>
          </a:p>
          <a:p>
            <a:r>
              <a:rPr lang="en-US" dirty="0" smtClean="0"/>
              <a:t>sys</a:t>
            </a:r>
            <a:r>
              <a:rPr lang="en-US" dirty="0"/>
              <a:t>: system specific functions </a:t>
            </a:r>
            <a:endParaRPr lang="en-US" dirty="0" smtClean="0"/>
          </a:p>
          <a:p>
            <a:r>
              <a:rPr lang="en-US" dirty="0" err="1" smtClean="0"/>
              <a:t>ubinascii</a:t>
            </a:r>
            <a:r>
              <a:rPr lang="en-US" dirty="0"/>
              <a:t>: binary/ASCII conversions </a:t>
            </a:r>
          </a:p>
          <a:p>
            <a:r>
              <a:rPr lang="en-US" dirty="0" err="1" smtClean="0"/>
              <a:t>ucollections</a:t>
            </a:r>
            <a:r>
              <a:rPr lang="en-US" dirty="0"/>
              <a:t>: collection and container </a:t>
            </a:r>
            <a:r>
              <a:rPr lang="en-US" dirty="0" smtClean="0"/>
              <a:t>types</a:t>
            </a:r>
          </a:p>
          <a:p>
            <a:r>
              <a:rPr lang="en-US" dirty="0" err="1" smtClean="0"/>
              <a:t>uhashlib</a:t>
            </a:r>
            <a:r>
              <a:rPr lang="en-US" dirty="0"/>
              <a:t>: hashing algorithm </a:t>
            </a:r>
            <a:endParaRPr lang="en-US" dirty="0" smtClean="0"/>
          </a:p>
          <a:p>
            <a:r>
              <a:rPr lang="en-US" dirty="0" err="1"/>
              <a:t>uheapq</a:t>
            </a:r>
            <a:r>
              <a:rPr lang="en-US" dirty="0"/>
              <a:t>: heap queue algorithm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 smtClean="0"/>
              <a:t>uio</a:t>
            </a:r>
            <a:r>
              <a:rPr lang="en-US" dirty="0"/>
              <a:t>: input/output streams </a:t>
            </a:r>
          </a:p>
          <a:p>
            <a:r>
              <a:rPr lang="en-US" dirty="0" err="1" smtClean="0"/>
              <a:t>ujson</a:t>
            </a:r>
            <a:r>
              <a:rPr lang="en-US" dirty="0"/>
              <a:t>: JSON encoding and decoding • </a:t>
            </a:r>
            <a:r>
              <a:rPr lang="en-US" dirty="0" err="1"/>
              <a:t>uos</a:t>
            </a:r>
            <a:r>
              <a:rPr lang="en-US" dirty="0"/>
              <a:t>: basic “operating system” services </a:t>
            </a:r>
          </a:p>
          <a:p>
            <a:r>
              <a:rPr lang="en-US" dirty="0" err="1" smtClean="0"/>
              <a:t>ure</a:t>
            </a:r>
            <a:r>
              <a:rPr lang="en-US" dirty="0"/>
              <a:t>: regular expressions </a:t>
            </a:r>
          </a:p>
          <a:p>
            <a:r>
              <a:rPr lang="en-US" dirty="0" err="1" smtClean="0"/>
              <a:t>usocket</a:t>
            </a:r>
            <a:r>
              <a:rPr lang="en-US" dirty="0"/>
              <a:t>: socket module </a:t>
            </a:r>
          </a:p>
          <a:p>
            <a:r>
              <a:rPr lang="en-US" dirty="0" err="1" smtClean="0"/>
              <a:t>ustruct</a:t>
            </a:r>
            <a:r>
              <a:rPr lang="en-US" dirty="0"/>
              <a:t>: pack and unpack primitive data types </a:t>
            </a:r>
          </a:p>
          <a:p>
            <a:r>
              <a:rPr lang="en-US" dirty="0" err="1" smtClean="0"/>
              <a:t>utime</a:t>
            </a:r>
            <a:r>
              <a:rPr lang="en-US" dirty="0"/>
              <a:t>: time related functions </a:t>
            </a:r>
          </a:p>
          <a:p>
            <a:r>
              <a:rPr lang="en-US" dirty="0" err="1" smtClean="0"/>
              <a:t>uzlib</a:t>
            </a:r>
            <a:r>
              <a:rPr lang="en-US" dirty="0"/>
              <a:t>: </a:t>
            </a:r>
            <a:r>
              <a:rPr lang="en-US" dirty="0" err="1"/>
              <a:t>zlib</a:t>
            </a:r>
            <a:r>
              <a:rPr lang="en-US" dirty="0"/>
              <a:t> decompression </a:t>
            </a:r>
          </a:p>
          <a:p>
            <a:r>
              <a:rPr lang="en-US" dirty="0" err="1" smtClean="0"/>
              <a:t>uctypes</a:t>
            </a:r>
            <a:r>
              <a:rPr lang="en-US" dirty="0"/>
              <a:t>: access binary data in a structured way</a:t>
            </a:r>
          </a:p>
          <a:p>
            <a:endParaRPr lang="en-US" sz="4600" dirty="0" smtClean="0"/>
          </a:p>
          <a:p>
            <a:r>
              <a:rPr lang="en-US" sz="2900" dirty="0" smtClean="0"/>
              <a:t>[Micropython differences from </a:t>
            </a:r>
            <a:r>
              <a:rPr lang="en-US" sz="2900" dirty="0" err="1" smtClean="0"/>
              <a:t>cpython</a:t>
            </a:r>
            <a:r>
              <a:rPr lang="en-US" sz="2900" dirty="0" smtClean="0"/>
              <a:t>](</a:t>
            </a:r>
            <a:r>
              <a:rPr lang="en-US" sz="2900" dirty="0">
                <a:hlinkClick r:id="rId2"/>
              </a:rPr>
              <a:t>https://</a:t>
            </a:r>
            <a:r>
              <a:rPr lang="en-US" sz="2900" dirty="0" smtClean="0">
                <a:hlinkClick r:id="rId2"/>
              </a:rPr>
              <a:t>docs.micropython.org/en/latest/pyboard/genrst/index.html</a:t>
            </a:r>
            <a:r>
              <a:rPr lang="en-US" sz="2900" dirty="0" smtClean="0"/>
              <a:t> )</a:t>
            </a:r>
            <a:endParaRPr lang="en-US" sz="29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7/14/17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CC 4.0 SA, NC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0B603-067B-3B40-80D8-7B128EA4F1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769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3232</TotalTime>
  <Words>446</Words>
  <Application>Microsoft Macintosh PowerPoint</Application>
  <PresentationFormat>Widescreen</PresentationFormat>
  <Paragraphs>161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Calibri</vt:lpstr>
      <vt:lpstr>Calibri Light</vt:lpstr>
      <vt:lpstr>Mangal</vt:lpstr>
      <vt:lpstr>Arial</vt:lpstr>
      <vt:lpstr>Office Theme</vt:lpstr>
      <vt:lpstr>Learn to Program  via  Visual Programming and micro:bit</vt:lpstr>
      <vt:lpstr>Outline</vt:lpstr>
      <vt:lpstr>Intent </vt:lpstr>
      <vt:lpstr>Visual Programming</vt:lpstr>
      <vt:lpstr>Different Types</vt:lpstr>
      <vt:lpstr>micro:bit (1/2)</vt:lpstr>
      <vt:lpstr>micro:bit (2/2)</vt:lpstr>
      <vt:lpstr>JavaScript Cheat Sheet</vt:lpstr>
      <vt:lpstr>MicroPython Summary (supporting library)</vt:lpstr>
      <vt:lpstr>Schematic, Breadboard, and Wiring</vt:lpstr>
      <vt:lpstr>Block and Script in PXT Editor</vt:lpstr>
      <vt:lpstr>Microsoft Touch Develop Example Using the Accelerometer to Control Motor Speed </vt:lpstr>
      <vt:lpstr>MicroPython Example in Mu Editor open file:///Users/rkuo/code/PythonEditor/editor.html </vt:lpstr>
      <vt:lpstr>Review</vt:lpstr>
      <vt:lpstr>Supplement Slides</vt:lpstr>
      <vt:lpstr>Node-Red</vt:lpstr>
      <vt:lpstr>AppInventor</vt:lpstr>
      <vt:lpstr>ESP8266 (https://en.wikipedia.org/wiki/ESP8266)</vt:lpstr>
      <vt:lpstr>PowerPoint Presentation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KUO, RICHARD T</dc:creator>
  <cp:lastModifiedBy>KUO, RICHARD T</cp:lastModifiedBy>
  <cp:revision>59</cp:revision>
  <dcterms:created xsi:type="dcterms:W3CDTF">2017-06-19T00:27:53Z</dcterms:created>
  <dcterms:modified xsi:type="dcterms:W3CDTF">2017-07-14T17:53:31Z</dcterms:modified>
</cp:coreProperties>
</file>